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6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71" r:id="rId8"/>
    <p:sldId id="268" r:id="rId9"/>
    <p:sldId id="262" r:id="rId10"/>
    <p:sldId id="272" r:id="rId11"/>
    <p:sldId id="273" r:id="rId12"/>
    <p:sldId id="278" r:id="rId13"/>
    <p:sldId id="284" r:id="rId14"/>
    <p:sldId id="285" r:id="rId15"/>
    <p:sldId id="279" r:id="rId16"/>
    <p:sldId id="280" r:id="rId17"/>
    <p:sldId id="281" r:id="rId18"/>
    <p:sldId id="288" r:id="rId19"/>
    <p:sldId id="282" r:id="rId20"/>
    <p:sldId id="283" r:id="rId21"/>
    <p:sldId id="289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60" d="100"/>
          <a:sy n="60" d="100"/>
        </p:scale>
        <p:origin x="-880" y="-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06234-A667-4698-A365-90826A9EC6E1}" type="datetimeFigureOut">
              <a:rPr lang="en-GB" smtClean="0"/>
              <a:t>01/03/2018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5B42-74A1-48FC-A0FF-4022AD01F76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4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503" y="4343322"/>
            <a:ext cx="5486636" cy="4114872"/>
          </a:xfrm>
          <a:prstGeom prst="rect">
            <a:avLst/>
          </a:prstGeom>
        </p:spPr>
        <p:txBody>
          <a:bodyPr/>
          <a:lstStyle/>
          <a:p>
            <a:endParaRPr lang="fr-FR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3884081" y="8685105"/>
            <a:ext cx="2972254" cy="457208"/>
          </a:xfrm>
          <a:prstGeom prst="rect">
            <a:avLst/>
          </a:prstGeom>
          <a:noFill/>
          <a:ln>
            <a:noFill/>
          </a:ln>
        </p:spPr>
        <p:txBody>
          <a:bodyPr lIns="80165" tIns="40083" rIns="80165" bIns="40083" anchor="b"/>
          <a:lstStyle/>
          <a:p>
            <a:pPr algn="r">
              <a:lnSpc>
                <a:spcPct val="100000"/>
              </a:lnSpc>
            </a:pPr>
            <a:fld id="{50AFD72F-4779-4A99-9917-DC0632B34FC4}" type="slidenum">
              <a:rPr lang="fr-FR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21</a:t>
            </a:fld>
            <a:endParaRPr lang="fr-FR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503" y="4343322"/>
            <a:ext cx="5486636" cy="4114872"/>
          </a:xfrm>
          <a:prstGeom prst="rect">
            <a:avLst/>
          </a:prstGeom>
        </p:spPr>
        <p:txBody>
          <a:bodyPr/>
          <a:lstStyle/>
          <a:p>
            <a:endParaRPr lang="fr-FR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884081" y="8685105"/>
            <a:ext cx="2972254" cy="457208"/>
          </a:xfrm>
          <a:prstGeom prst="rect">
            <a:avLst/>
          </a:prstGeom>
          <a:noFill/>
          <a:ln>
            <a:noFill/>
          </a:ln>
        </p:spPr>
        <p:txBody>
          <a:bodyPr lIns="80165" tIns="40083" rIns="80165" bIns="40083" anchor="b"/>
          <a:lstStyle/>
          <a:p>
            <a:pPr algn="r">
              <a:lnSpc>
                <a:spcPct val="100000"/>
              </a:lnSpc>
            </a:pPr>
            <a:fld id="{FABA3C05-1E82-47A3-BD2C-B3F289696C5D}" type="slidenum">
              <a:rPr lang="fr-FR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22</a:t>
            </a:fld>
            <a:endParaRPr lang="fr-FR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7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56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9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4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4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8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1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2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9E2AB48-6B81-443C-84F0-8098475CA912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Software Engineering</a:t>
            </a:r>
            <a:br>
              <a:rPr lang="en-US" b="0" dirty="0" smtClean="0"/>
            </a:br>
            <a:r>
              <a:rPr lang="en-US" b="0" dirty="0" smtClean="0"/>
              <a:t>Project</a:t>
            </a:r>
            <a:br>
              <a:rPr lang="en-US" b="0" dirty="0" smtClean="0"/>
            </a:br>
            <a:r>
              <a:rPr lang="en-US" b="0" dirty="0" smtClean="0"/>
              <a:t>Presentation (1)</a:t>
            </a:r>
            <a:br>
              <a:rPr lang="en-US" b="0" dirty="0" smtClean="0"/>
            </a:br>
            <a:endParaRPr lang="fr-FR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Presentation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Realised</a:t>
            </a:r>
            <a:r>
              <a:rPr lang="en-US" sz="2000" dirty="0" smtClean="0"/>
              <a:t> by: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BRACCHI Pierre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KABA Saran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KANDE </a:t>
            </a:r>
            <a:r>
              <a:rPr lang="fr-FR" sz="2000" dirty="0" err="1"/>
              <a:t>Desse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PULLICINO Perrine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SIROUKANE Slimane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YUGANSAN </a:t>
            </a:r>
            <a:r>
              <a:rPr lang="fr-FR" sz="2000" dirty="0" err="1"/>
              <a:t>Yogaratnam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0762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4" y="1730068"/>
            <a:ext cx="2952118" cy="488013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573650" y="6078755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idea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is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soon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arrive on the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homepage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relevant information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might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need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2" name="Groupe 41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9" name="Groupe 48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1" name="Rectangle à coins arrondis 70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2" name="Connecteur droit avec flèche 71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à coins arrondis 72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4" name="Organigramme : Décision 73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e 75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eur droit avec flèche 78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e 49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60" name="Connecteur en angle 59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en angle 60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à coins arrondis 61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3" name="Rectangle à coins arrondis 62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4" name="Groupe 63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eur droit avec flèche 69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Connecteur droit 64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avec flèche 65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à coins arrondis 66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8" name="Connecteur droit avec flèche 57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à coins arrondis 58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avec flèche 54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à coins arrondis 55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7" name="Connecteur droit 56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e 42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4" name="Connecteur droit 43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à coins arrondis 46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835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/>
          <p:cNvSpPr/>
          <p:nvPr/>
        </p:nvSpPr>
        <p:spPr>
          <a:xfrm>
            <a:off x="3594231" y="6084271"/>
            <a:ext cx="8144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case,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streets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around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thus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potential interest points you or other people may have, could be marked down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1"/>
          <a:stretch/>
        </p:blipFill>
        <p:spPr>
          <a:xfrm>
            <a:off x="4353193" y="1028179"/>
            <a:ext cx="8239596" cy="5056092"/>
          </a:xfrm>
          <a:prstGeom prst="rect">
            <a:avLst/>
          </a:prstGeom>
        </p:spPr>
      </p:pic>
      <p:grpSp>
        <p:nvGrpSpPr>
          <p:cNvPr id="41" name="Groupe 40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2" name="Groupe 41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9" name="Groupe 48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1" name="Rectangle à coins arrondis 70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2" name="Connecteur droit avec flèche 71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à coins arrondis 72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4" name="Organigramme : Décision 73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e 75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eur droit avec flèche 78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e 49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60" name="Connecteur en angle 59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en angle 60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à coins arrondis 61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3" name="Rectangle à coins arrondis 62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4" name="Groupe 63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eur droit avec flèche 69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Connecteur droit 64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avec flèche 65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à coins arrondis 66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8" name="Connecteur droit avec flèche 57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à coins arrondis 58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avec flèche 54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à coins arrondis 55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7" name="Connecteur droit 56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e 42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4" name="Connecteur droit 43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à coins arrondis 46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08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1767183"/>
            <a:ext cx="3092050" cy="47824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38454" y="194251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main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way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using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our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application 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/>
          <p:cNvSpPr/>
          <p:nvPr/>
        </p:nvSpPr>
        <p:spPr>
          <a:xfrm>
            <a:off x="3594233" y="6380645"/>
            <a:ext cx="830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seems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us to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best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way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provide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maximum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efficiency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for the user.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2421" y="4037452"/>
            <a:ext cx="51100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Clicking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on the cross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sign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open a pop-up menu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allow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user to select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what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wants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do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with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app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7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402" r="16112" b="20116"/>
          <a:stretch/>
        </p:blipFill>
        <p:spPr>
          <a:xfrm>
            <a:off x="6835577" y="718728"/>
            <a:ext cx="3274828" cy="556679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594233" y="5950453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is mainly the same idea as the previous mock-up, but the interface would have to be revamped to better fit a tablet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1" name="Groupe 40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e 41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375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2556612" y="40095"/>
            <a:ext cx="4429671" cy="720355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88" y="1717605"/>
            <a:ext cx="2919040" cy="488749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594233" y="6078755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User can add places/event by selecting on menu bar. </a:t>
            </a:r>
          </a:p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Or by </a:t>
            </a: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pressing on a specific place, a pop-up can be 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opened…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2556612" y="40095"/>
            <a:ext cx="4429671" cy="720355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21" y="1703688"/>
            <a:ext cx="2997879" cy="4954161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594233" y="6165202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 would allow the user to select whether he wants to add 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features </a:t>
            </a: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like places, events...</a:t>
            </a:r>
          </a:p>
        </p:txBody>
      </p:sp>
    </p:spTree>
    <p:extLst>
      <p:ext uri="{BB962C8B-B14F-4D97-AF65-F5344CB8AC3E}">
        <p14:creationId xmlns:p14="http://schemas.microsoft.com/office/powerpoint/2010/main" val="18638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3035368" y="530441"/>
            <a:ext cx="4378496" cy="629573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7" y="1729257"/>
            <a:ext cx="3090342" cy="483980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594233" y="6271899"/>
            <a:ext cx="8420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By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touching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icon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on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get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access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more information about…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3035368" y="530441"/>
            <a:ext cx="4378496" cy="629573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30" y="1731686"/>
            <a:ext cx="2888025" cy="488176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572967" y="6299370"/>
            <a:ext cx="8420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hotos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shared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information about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description of place/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5520368">
            <a:off x="2776137" y="1428941"/>
            <a:ext cx="4368641" cy="6654079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78" y="1741468"/>
            <a:ext cx="3029570" cy="484008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211042" y="6161590"/>
            <a:ext cx="9979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If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by the pop-up,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address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will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auto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completed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fill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up the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rest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information.</a:t>
            </a:r>
          </a:p>
          <a:p>
            <a:pPr>
              <a:lnSpc>
                <a:spcPct val="100000"/>
              </a:lnSpc>
            </a:pP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also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decide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share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9489" y="2098573"/>
            <a:ext cx="546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adding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/setting menu for 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place/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1681" y="2770807"/>
            <a:ext cx="5309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If user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by the menu bar,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write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address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fill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up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other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information.</a:t>
            </a:r>
          </a:p>
        </p:txBody>
      </p:sp>
    </p:spTree>
    <p:extLst>
      <p:ext uri="{BB962C8B-B14F-4D97-AF65-F5344CB8AC3E}">
        <p14:creationId xmlns:p14="http://schemas.microsoft.com/office/powerpoint/2010/main" val="15419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200000">
            <a:off x="3401452" y="1289364"/>
            <a:ext cx="4366143" cy="5569184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" b="3996"/>
          <a:stretch/>
        </p:blipFill>
        <p:spPr>
          <a:xfrm>
            <a:off x="6892420" y="1890884"/>
            <a:ext cx="2953391" cy="4541814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674268" y="6100012"/>
            <a:ext cx="8191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List of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maps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user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created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b="1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 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 the maps 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 want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to activate on the general 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plan, add or delete.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60" y="0"/>
            <a:ext cx="3322040" cy="4979099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6618914" y="1921079"/>
            <a:ext cx="2365695" cy="3058020"/>
            <a:chOff x="5725486" y="677543"/>
            <a:chExt cx="2822896" cy="430155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486" y="677543"/>
              <a:ext cx="2822896" cy="43015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72" y="748454"/>
              <a:ext cx="1249173" cy="124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64777"/>
            <a:ext cx="10572000" cy="2971051"/>
          </a:xfrm>
        </p:spPr>
        <p:txBody>
          <a:bodyPr/>
          <a:lstStyle/>
          <a:p>
            <a:r>
              <a:rPr lang="en-US" dirty="0" smtClean="0"/>
              <a:t>An App to share your </a:t>
            </a:r>
            <a:r>
              <a:rPr lang="en-US" dirty="0" err="1" smtClean="0"/>
              <a:t>favourite</a:t>
            </a:r>
            <a:r>
              <a:rPr lang="en-US" dirty="0" smtClean="0"/>
              <a:t> places !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569" y="5257401"/>
            <a:ext cx="10592647" cy="854230"/>
          </a:xfrm>
        </p:spPr>
        <p:txBody>
          <a:bodyPr>
            <a:noAutofit/>
          </a:bodyPr>
          <a:lstStyle/>
          <a:p>
            <a:r>
              <a:rPr lang="en-US" dirty="0" smtClean="0"/>
              <a:t>This app will allow you to keep track of your favorite places and your upcoming events while sharing all of that with your friends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5635931">
            <a:off x="4062524" y="1634865"/>
            <a:ext cx="4381768" cy="5845702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59" y="1722474"/>
            <a:ext cx="2955299" cy="489097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4064892" y="6428785"/>
            <a:ext cx="4835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 quick-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access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to the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filters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of the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current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Backlog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8" name="Table 2"/>
          <p:cNvGraphicFramePr/>
          <p:nvPr>
            <p:extLst>
              <p:ext uri="{D42A27DB-BD31-4B8C-83A1-F6EECF244321}">
                <p14:modId xmlns:p14="http://schemas.microsoft.com/office/powerpoint/2010/main" val="1148575973"/>
              </p:ext>
            </p:extLst>
          </p:nvPr>
        </p:nvGraphicFramePr>
        <p:xfrm>
          <a:off x="609480" y="2207637"/>
          <a:ext cx="10728720" cy="4437712"/>
        </p:xfrm>
        <a:graphic>
          <a:graphicData uri="http://schemas.openxmlformats.org/drawingml/2006/table">
            <a:tbl>
              <a:tblPr/>
              <a:tblGrid>
                <a:gridCol w="6749439"/>
                <a:gridCol w="2062716"/>
                <a:gridCol w="1916565"/>
              </a:tblGrid>
              <a:tr h="3824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 place, events : Add, delete or edit them.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 multiple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fr-FR" sz="1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by category : You can select a category to display on your map. 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Login/Logout protocol.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Friendlist :Add a friend, delete a friend, share with them.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Pictures : Add, delete, comment, share.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Messages/Comments : Add, delete, edit, share.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Pathfinding : Find the shortest path between two points.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for a map (from friend or a public one)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41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 place (by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by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coordinates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fr-FR" sz="1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6646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Services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0" name="Table 2"/>
          <p:cNvGraphicFramePr/>
          <p:nvPr>
            <p:extLst>
              <p:ext uri="{D42A27DB-BD31-4B8C-83A1-F6EECF244321}">
                <p14:modId xmlns:p14="http://schemas.microsoft.com/office/powerpoint/2010/main" val="4289605396"/>
              </p:ext>
            </p:extLst>
          </p:nvPr>
        </p:nvGraphicFramePr>
        <p:xfrm>
          <a:off x="204220" y="2381699"/>
          <a:ext cx="11782600" cy="37213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68869"/>
                <a:gridCol w="4557774"/>
                <a:gridCol w="5955957"/>
              </a:tblGrid>
              <a:tr h="353277"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Type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URL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Behavior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Returns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of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maps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/List_Map/{id_map}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Returns all the properties of a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/List_Map/add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 a new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69658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POST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edit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id_place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Modify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 place or an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event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 a new place or event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80492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 a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46567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/list_map/map_view/delete/{id_place}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 a place or an event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35935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id_place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 all the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properties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of a place or an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event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3623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Definition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Mark a place down as one of your favourites in the world.</a:t>
            </a:r>
          </a:p>
          <a:p>
            <a:r>
              <a:rPr lang="en-GB" dirty="0" smtClean="0"/>
              <a:t>Plan your upcoming events.</a:t>
            </a:r>
          </a:p>
          <a:p>
            <a:r>
              <a:rPr lang="en-GB" dirty="0" smtClean="0"/>
              <a:t>Share your maps with your friends or make it available publicly.</a:t>
            </a:r>
          </a:p>
          <a:p>
            <a:r>
              <a:rPr lang="en-GB" dirty="0" smtClean="0"/>
              <a:t>Manage multiple maps, and combine them.</a:t>
            </a:r>
          </a:p>
          <a:p>
            <a:r>
              <a:rPr lang="en-GB" dirty="0" smtClean="0"/>
              <a:t>Add your own photos of the events and places you go to.</a:t>
            </a:r>
          </a:p>
          <a:p>
            <a:r>
              <a:rPr lang="en-GB" dirty="0" smtClean="0"/>
              <a:t>Find the shortest way to go where you want to go !</a:t>
            </a:r>
          </a:p>
        </p:txBody>
      </p:sp>
    </p:spTree>
    <p:extLst>
      <p:ext uri="{BB962C8B-B14F-4D97-AF65-F5344CB8AC3E}">
        <p14:creationId xmlns:p14="http://schemas.microsoft.com/office/powerpoint/2010/main" val="37805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82" y="2296775"/>
            <a:ext cx="10554574" cy="3636511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There is only one type of user in this app : The regular one. 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He is able to </a:t>
            </a:r>
            <a:r>
              <a:rPr lang="en-GB" b="1" dirty="0" smtClean="0"/>
              <a:t>create</a:t>
            </a:r>
            <a:r>
              <a:rPr lang="en-GB" dirty="0" smtClean="0"/>
              <a:t>, </a:t>
            </a:r>
            <a:r>
              <a:rPr lang="en-GB" b="1" dirty="0" smtClean="0"/>
              <a:t>edit</a:t>
            </a:r>
            <a:r>
              <a:rPr lang="en-GB" dirty="0" smtClean="0"/>
              <a:t>, </a:t>
            </a:r>
            <a:r>
              <a:rPr lang="en-GB" b="1" dirty="0" smtClean="0"/>
              <a:t>manage</a:t>
            </a:r>
            <a:r>
              <a:rPr lang="en-GB" dirty="0" smtClean="0"/>
              <a:t> and </a:t>
            </a:r>
            <a:r>
              <a:rPr lang="en-GB" b="1" dirty="0" smtClean="0"/>
              <a:t>share maps. </a:t>
            </a:r>
          </a:p>
          <a:p>
            <a:pPr>
              <a:buNone/>
            </a:pPr>
            <a:r>
              <a:rPr lang="en-GB" dirty="0" smtClean="0"/>
              <a:t>On them, he can organise events, place points of interest and check what others have</a:t>
            </a:r>
          </a:p>
          <a:p>
            <a:pPr>
              <a:buNone/>
            </a:pPr>
            <a:r>
              <a:rPr lang="en-GB" dirty="0" smtClean="0"/>
              <a:t>decided to share.</a:t>
            </a:r>
            <a:endParaRPr lang="en-GB" b="1" dirty="0" smtClean="0"/>
          </a:p>
          <a:p>
            <a:pPr>
              <a:buNone/>
            </a:pPr>
            <a:r>
              <a:rPr lang="en-GB" dirty="0" smtClean="0"/>
              <a:t>He has the possibility to </a:t>
            </a:r>
            <a:r>
              <a:rPr lang="en-GB" b="1" dirty="0" smtClean="0"/>
              <a:t>publish</a:t>
            </a:r>
            <a:r>
              <a:rPr lang="en-GB" dirty="0" smtClean="0"/>
              <a:t> </a:t>
            </a:r>
            <a:r>
              <a:rPr lang="en-GB" b="1" dirty="0" smtClean="0"/>
              <a:t>photos</a:t>
            </a:r>
            <a:r>
              <a:rPr lang="en-GB" dirty="0" smtClean="0"/>
              <a:t> and </a:t>
            </a:r>
            <a:r>
              <a:rPr lang="en-GB" b="1" dirty="0" smtClean="0"/>
              <a:t>messages</a:t>
            </a:r>
            <a:r>
              <a:rPr lang="en-GB" dirty="0" smtClean="0"/>
              <a:t>, and to </a:t>
            </a:r>
            <a:r>
              <a:rPr lang="en-GB" b="1" dirty="0" smtClean="0"/>
              <a:t>befriend</a:t>
            </a:r>
            <a:r>
              <a:rPr lang="en-GB" dirty="0" smtClean="0"/>
              <a:t> others.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325" y="2820783"/>
            <a:ext cx="666954" cy="6669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39" y="3154260"/>
            <a:ext cx="771525" cy="96077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9705538" y="3783435"/>
            <a:ext cx="2348369" cy="2364880"/>
            <a:chOff x="9705538" y="3783435"/>
            <a:chExt cx="2348369" cy="236488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538" y="4637015"/>
              <a:ext cx="1625600" cy="15113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338" y="3783435"/>
              <a:ext cx="1535569" cy="187227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067" y="4603459"/>
              <a:ext cx="205217" cy="25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5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Objects : recap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The business objects would be : </a:t>
            </a:r>
          </a:p>
          <a:p>
            <a:endParaRPr lang="en-GB" dirty="0" smtClean="0"/>
          </a:p>
          <a:p>
            <a:r>
              <a:rPr lang="en-GB" dirty="0" smtClean="0"/>
              <a:t>The Users themselves.</a:t>
            </a:r>
          </a:p>
          <a:p>
            <a:r>
              <a:rPr lang="en-GB" dirty="0" smtClean="0"/>
              <a:t>The Places of interest a user can pinpoint.</a:t>
            </a:r>
          </a:p>
          <a:p>
            <a:r>
              <a:rPr lang="en-GB" dirty="0" smtClean="0"/>
              <a:t>The Events the users can schedule.</a:t>
            </a:r>
          </a:p>
          <a:p>
            <a:r>
              <a:rPr lang="en-GB" dirty="0" smtClean="0"/>
              <a:t>The Maps a user will create and manage.</a:t>
            </a:r>
          </a:p>
          <a:p>
            <a:r>
              <a:rPr lang="en-GB" dirty="0" smtClean="0"/>
              <a:t>The messages and pictures a user can send.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2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Objects</a:t>
            </a: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: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Diagram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130"/>
          <p:cNvPicPr/>
          <p:nvPr/>
        </p:nvPicPr>
        <p:blipFill>
          <a:blip r:embed="rId2"/>
          <a:stretch/>
        </p:blipFill>
        <p:spPr>
          <a:xfrm>
            <a:off x="1558410" y="2015430"/>
            <a:ext cx="8351280" cy="4747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4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Proposition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64307" y="2946400"/>
            <a:ext cx="70006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have </a:t>
            </a:r>
            <a:r>
              <a:rPr lang="en-GB" dirty="0"/>
              <a:t>f</a:t>
            </a:r>
            <a:r>
              <a:rPr lang="en-GB" dirty="0" smtClean="0"/>
              <a:t>our main subsystems coexisting in our app : </a:t>
            </a:r>
          </a:p>
          <a:p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Database stocking data of users and places/events.</a:t>
            </a:r>
            <a:endParaRPr lang="en-GB" dirty="0" smtClean="0"/>
          </a:p>
          <a:p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/>
              <a:t>The main </a:t>
            </a:r>
            <a:r>
              <a:rPr lang="en-GB" dirty="0" smtClean="0"/>
              <a:t>server </a:t>
            </a:r>
            <a:r>
              <a:rPr lang="en-GB" dirty="0"/>
              <a:t>running the code</a:t>
            </a:r>
            <a:endParaRPr lang="en-GB" dirty="0" smtClean="0"/>
          </a:p>
          <a:p>
            <a:pPr>
              <a:buFont typeface="Wingdings"/>
              <a:buChar char="Ø"/>
            </a:pPr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The Google Map API, called to display the map to the user.</a:t>
            </a:r>
          </a:p>
          <a:p>
            <a:pPr>
              <a:buFont typeface="Wingdings"/>
              <a:buChar char="Ø"/>
            </a:pPr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The user’s own screen, on which we will render the map.</a:t>
            </a:r>
          </a:p>
          <a:p>
            <a:pPr>
              <a:buFont typeface="Wingdings"/>
              <a:buChar char="Ø"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3" name="Rectangle à coins arrondis 2"/>
          <p:cNvSpPr/>
          <p:nvPr/>
        </p:nvSpPr>
        <p:spPr>
          <a:xfrm>
            <a:off x="9650800" y="2432050"/>
            <a:ext cx="22669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Main Server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741529" y="5166575"/>
            <a:ext cx="2176221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GUI (Mobile, User’s screen)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60243" y="5122348"/>
            <a:ext cx="1583112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Map API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eur droit avec flèche 24"/>
          <p:cNvCxnSpPr>
            <a:stCxn id="3" idx="2"/>
            <a:endCxn id="7" idx="0"/>
          </p:cNvCxnSpPr>
          <p:nvPr/>
        </p:nvCxnSpPr>
        <p:spPr>
          <a:xfrm>
            <a:off x="10784275" y="3460750"/>
            <a:ext cx="45365" cy="17058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7" idx="1"/>
          </p:cNvCxnSpPr>
          <p:nvPr/>
        </p:nvCxnSpPr>
        <p:spPr>
          <a:xfrm>
            <a:off x="9043355" y="5669444"/>
            <a:ext cx="698174" cy="1148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à coins arrondis 9"/>
          <p:cNvSpPr/>
          <p:nvPr/>
        </p:nvSpPr>
        <p:spPr>
          <a:xfrm>
            <a:off x="7460243" y="2432050"/>
            <a:ext cx="1583112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/>
          <p:cNvCxnSpPr>
            <a:stCxn id="10" idx="3"/>
            <a:endCxn id="3" idx="1"/>
          </p:cNvCxnSpPr>
          <p:nvPr/>
        </p:nvCxnSpPr>
        <p:spPr>
          <a:xfrm>
            <a:off x="9043355" y="2946400"/>
            <a:ext cx="607445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2413000" y="2619281"/>
            <a:ext cx="5499100" cy="3657600"/>
            <a:chOff x="0" y="0"/>
            <a:chExt cx="5499100" cy="3657600"/>
          </a:xfrm>
          <a:solidFill>
            <a:schemeClr val="accent1">
              <a:lumMod val="75000"/>
            </a:schemeClr>
          </a:solidFill>
        </p:grpSpPr>
        <p:grpSp>
          <p:nvGrpSpPr>
            <p:cNvPr id="6" name="Groupe 5"/>
            <p:cNvGrpSpPr/>
            <p:nvPr/>
          </p:nvGrpSpPr>
          <p:grpSpPr>
            <a:xfrm>
              <a:off x="2324100" y="0"/>
              <a:ext cx="1308100" cy="1593850"/>
              <a:chOff x="0" y="0"/>
              <a:chExt cx="1308100" cy="1593850"/>
            </a:xfrm>
            <a:grp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27000" y="0"/>
                <a:ext cx="901700" cy="3111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 dirty="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Login</a:t>
                </a:r>
                <a:endParaRPr lang="fr-FR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29" name="Connecteur droit avec flèche 28"/>
              <p:cNvCxnSpPr/>
              <p:nvPr/>
            </p:nvCxnSpPr>
            <p:spPr>
              <a:xfrm>
                <a:off x="533400" y="908050"/>
                <a:ext cx="0" cy="298450"/>
              </a:xfrm>
              <a:prstGeom prst="straightConnector1">
                <a:avLst/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à coins arrondis 29"/>
              <p:cNvSpPr/>
              <p:nvPr/>
            </p:nvSpPr>
            <p:spPr>
              <a:xfrm>
                <a:off x="0" y="1206500"/>
                <a:ext cx="1085850" cy="3873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Map View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31" name="Organigramme : Décision 30"/>
              <p:cNvSpPr/>
              <p:nvPr/>
            </p:nvSpPr>
            <p:spPr>
              <a:xfrm>
                <a:off x="349250" y="609600"/>
                <a:ext cx="381000" cy="298450"/>
              </a:xfrm>
              <a:prstGeom prst="flowChartDecision">
                <a:avLst/>
              </a:prstGeom>
              <a:grpFill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32" name="Connecteur droit avec flèche 31"/>
              <p:cNvCxnSpPr/>
              <p:nvPr/>
            </p:nvCxnSpPr>
            <p:spPr>
              <a:xfrm>
                <a:off x="533400" y="311150"/>
                <a:ext cx="0" cy="298450"/>
              </a:xfrm>
              <a:prstGeom prst="straightConnector1">
                <a:avLst/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e 32"/>
              <p:cNvGrpSpPr/>
              <p:nvPr/>
            </p:nvGrpSpPr>
            <p:grpSpPr>
              <a:xfrm>
                <a:off x="723900" y="158750"/>
                <a:ext cx="584200" cy="596900"/>
                <a:chOff x="0" y="0"/>
                <a:chExt cx="584200" cy="596900"/>
              </a:xfrm>
              <a:grpFill/>
            </p:grpSpPr>
            <p:cxnSp>
              <p:nvCxnSpPr>
                <p:cNvPr id="34" name="Connecteur droit 33"/>
                <p:cNvCxnSpPr/>
                <p:nvPr/>
              </p:nvCxnSpPr>
              <p:spPr>
                <a:xfrm>
                  <a:off x="0" y="596900"/>
                  <a:ext cx="5842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/>
                <p:cNvCxnSpPr/>
                <p:nvPr/>
              </p:nvCxnSpPr>
              <p:spPr>
                <a:xfrm flipV="1">
                  <a:off x="584200" y="0"/>
                  <a:ext cx="0" cy="5969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avec flèche 35"/>
                <p:cNvCxnSpPr/>
                <p:nvPr/>
              </p:nvCxnSpPr>
              <p:spPr>
                <a:xfrm flipH="1">
                  <a:off x="304800" y="0"/>
                  <a:ext cx="279400" cy="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e 6"/>
            <p:cNvGrpSpPr/>
            <p:nvPr/>
          </p:nvGrpSpPr>
          <p:grpSpPr>
            <a:xfrm>
              <a:off x="0" y="1397000"/>
              <a:ext cx="4730750" cy="1409700"/>
              <a:chOff x="0" y="0"/>
              <a:chExt cx="4730750" cy="1409700"/>
            </a:xfrm>
            <a:grpFill/>
          </p:grpSpPr>
          <p:cxnSp>
            <p:nvCxnSpPr>
              <p:cNvPr id="17" name="Connecteur en angle 16"/>
              <p:cNvCxnSpPr/>
              <p:nvPr/>
            </p:nvCxnSpPr>
            <p:spPr>
              <a:xfrm rot="16200000" flipH="1">
                <a:off x="2863850" y="190500"/>
                <a:ext cx="727075" cy="727075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en angle 17"/>
              <p:cNvCxnSpPr/>
              <p:nvPr/>
            </p:nvCxnSpPr>
            <p:spPr>
              <a:xfrm rot="5400000">
                <a:off x="2133600" y="190500"/>
                <a:ext cx="727075" cy="727075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à coins arrondis 18"/>
              <p:cNvSpPr/>
              <p:nvPr/>
            </p:nvSpPr>
            <p:spPr>
              <a:xfrm>
                <a:off x="3054350" y="920750"/>
                <a:ext cx="1085850" cy="3873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 List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0" name="Rectangle à coins arrondis 19"/>
              <p:cNvSpPr/>
              <p:nvPr/>
            </p:nvSpPr>
            <p:spPr>
              <a:xfrm>
                <a:off x="1473200" y="914400"/>
                <a:ext cx="115570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View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3409950" y="0"/>
                <a:ext cx="1320800" cy="1104900"/>
                <a:chOff x="38100" y="0"/>
                <a:chExt cx="1320800" cy="1104900"/>
              </a:xfrm>
              <a:grpFill/>
            </p:grpSpPr>
            <p:cxnSp>
              <p:nvCxnSpPr>
                <p:cNvPr id="25" name="Connecteur droit 24"/>
                <p:cNvCxnSpPr/>
                <p:nvPr/>
              </p:nvCxnSpPr>
              <p:spPr>
                <a:xfrm>
                  <a:off x="774700" y="1104900"/>
                  <a:ext cx="5842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25"/>
                <p:cNvCxnSpPr/>
                <p:nvPr/>
              </p:nvCxnSpPr>
              <p:spPr>
                <a:xfrm flipV="1">
                  <a:off x="1358900" y="0"/>
                  <a:ext cx="0" cy="11049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>
                  <a:off x="38100" y="0"/>
                  <a:ext cx="1320800" cy="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necteur droit 21"/>
              <p:cNvCxnSpPr/>
              <p:nvPr/>
            </p:nvCxnSpPr>
            <p:spPr>
              <a:xfrm flipH="1">
                <a:off x="584200" y="552450"/>
                <a:ext cx="1549400" cy="127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603250" y="55245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0" y="9080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Add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1504950" y="2806700"/>
              <a:ext cx="1200150" cy="850900"/>
              <a:chOff x="0" y="0"/>
              <a:chExt cx="1200150" cy="850900"/>
            </a:xfrm>
            <a:grpFill/>
          </p:grpSpPr>
          <p:cxnSp>
            <p:nvCxnSpPr>
              <p:cNvPr id="15" name="Connecteur droit avec flèche 14"/>
              <p:cNvCxnSpPr/>
              <p:nvPr/>
            </p:nvCxnSpPr>
            <p:spPr>
              <a:xfrm>
                <a:off x="603250" y="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à coins arrondis 15"/>
              <p:cNvSpPr/>
              <p:nvPr/>
            </p:nvSpPr>
            <p:spPr>
              <a:xfrm>
                <a:off x="0" y="35560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Edit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2940050" y="2705100"/>
              <a:ext cx="2559050" cy="946150"/>
              <a:chOff x="0" y="0"/>
              <a:chExt cx="2559050" cy="946150"/>
            </a:xfrm>
            <a:grpFill/>
          </p:grpSpPr>
          <p:cxnSp>
            <p:nvCxnSpPr>
              <p:cNvPr id="10" name="Connecteur droit avec flèche 9"/>
              <p:cNvCxnSpPr/>
              <p:nvPr/>
            </p:nvCxnSpPr>
            <p:spPr>
              <a:xfrm>
                <a:off x="603250" y="0"/>
                <a:ext cx="0" cy="45085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à coins arrondis 10"/>
              <p:cNvSpPr/>
              <p:nvPr/>
            </p:nvSpPr>
            <p:spPr>
              <a:xfrm>
                <a:off x="0" y="4508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Add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12" name="Connecteur droit avec flèche 11"/>
              <p:cNvCxnSpPr/>
              <p:nvPr/>
            </p:nvCxnSpPr>
            <p:spPr>
              <a:xfrm>
                <a:off x="1962150" y="9525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à coins arrondis 12"/>
              <p:cNvSpPr/>
              <p:nvPr/>
            </p:nvSpPr>
            <p:spPr>
              <a:xfrm>
                <a:off x="1358900" y="4508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Edit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14" name="Connecteur droit 13"/>
              <p:cNvCxnSpPr/>
              <p:nvPr/>
            </p:nvCxnSpPr>
            <p:spPr>
              <a:xfrm flipH="1">
                <a:off x="603250" y="95250"/>
                <a:ext cx="1358900" cy="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/>
          <p:cNvGrpSpPr/>
          <p:nvPr/>
        </p:nvGrpSpPr>
        <p:grpSpPr>
          <a:xfrm>
            <a:off x="3613150" y="2774856"/>
            <a:ext cx="1250950" cy="1241425"/>
            <a:chOff x="3613150" y="2774856"/>
            <a:chExt cx="1250950" cy="1241425"/>
          </a:xfrm>
        </p:grpSpPr>
        <p:cxnSp>
          <p:nvCxnSpPr>
            <p:cNvPr id="37" name="Connecteur droit 36"/>
            <p:cNvCxnSpPr/>
            <p:nvPr/>
          </p:nvCxnSpPr>
          <p:spPr>
            <a:xfrm>
              <a:off x="4152900" y="4016281"/>
              <a:ext cx="584200" cy="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flipV="1">
              <a:off x="4152900" y="3392907"/>
              <a:ext cx="0" cy="59690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endCxn id="28" idx="1"/>
            </p:cNvCxnSpPr>
            <p:nvPr/>
          </p:nvCxnSpPr>
          <p:spPr>
            <a:xfrm>
              <a:off x="4152900" y="2774856"/>
              <a:ext cx="711200" cy="0"/>
            </a:xfrm>
            <a:prstGeom prst="straightConnector1">
              <a:avLst/>
            </a:prstGeom>
            <a:solidFill>
              <a:schemeClr val="accent1">
                <a:lumMod val="75000"/>
              </a:schemeClr>
            </a:solidFill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à coins arrondis 2"/>
            <p:cNvSpPr/>
            <p:nvPr/>
          </p:nvSpPr>
          <p:spPr>
            <a:xfrm>
              <a:off x="3613150" y="3228881"/>
              <a:ext cx="1022645" cy="1460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disconnect</a:t>
              </a:r>
              <a:endPara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Connecteur droit 39"/>
            <p:cNvCxnSpPr/>
            <p:nvPr/>
          </p:nvCxnSpPr>
          <p:spPr>
            <a:xfrm flipV="1">
              <a:off x="4152900" y="2774856"/>
              <a:ext cx="0" cy="52705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4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2845623" y="355785"/>
            <a:ext cx="4198679" cy="5438546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5" y="1746210"/>
            <a:ext cx="2712027" cy="482379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594233" y="60903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your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home page. 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fr-FR" sz="2000" b="1" spc="-1" dirty="0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5" name="Groupe 4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6" name="Groupe 5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28" name="Rectangle à coins arrondis 27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29" name="Connecteur droit avec flèche 28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à coins arrondis 29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31" name="Organigramme : Décision 30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32" name="Connecteur droit avec flèche 31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e 32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34" name="Connecteur droit 33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cteur droit 34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e 6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17" name="Connecteur en angle 16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en angle 17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à coins arrondis 18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20" name="Rectangle à coins arrondis 19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21" name="Groupe 20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25" name="Connecteur droit 24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eur droit 25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necteur droit avec flèche 26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Connecteur droit 21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avec flèche 22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à coins arrondis 23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8" name="Groupe 7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15" name="Connecteur droit avec flèche 14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à coins arrondis 15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9" name="Groupe 8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ectangle à coins arrondis 10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à coins arrondis 12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14" name="Connecteur droit 13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e 39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1" name="Connecteur droit 40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à coins arrondis 43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70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milyTree02_16x9.potx" id="{E6BC81E4-BC2D-4A20-BA0D-1131785D577B}" vid="{02BCC7DD-FDE3-4DAF-88F2-6C51979BCB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518D2E0-E7DA-4A34-93AE-6B99A764DC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0</TotalTime>
  <Words>1070</Words>
  <Application>Microsoft Office PowerPoint</Application>
  <PresentationFormat>Personnalisé</PresentationFormat>
  <Paragraphs>266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Quotable</vt:lpstr>
      <vt:lpstr>Software Engineering Project Presentation (1) </vt:lpstr>
      <vt:lpstr>An App to share your favourite places !</vt:lpstr>
      <vt:lpstr>System Definition</vt:lpstr>
      <vt:lpstr>Users</vt:lpstr>
      <vt:lpstr>Business Objects : recap</vt:lpstr>
      <vt:lpstr>Présentation PowerPoint</vt:lpstr>
      <vt:lpstr>Technical Proposition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2018-02-08T10:47:17Z</dcterms:created>
  <dcterms:modified xsi:type="dcterms:W3CDTF">2018-03-01T09:10:26Z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TC040013929991</vt:lpwstr>
  </property>
</Properties>
</file>